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Comfortaa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Comfortaa-bold.fntdata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ec8b749a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ec8b749a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ebecb8d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ebecb8d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dfa377e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2dfa377e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Causal inference Machine Learning to prove RxBurns effects-Shaoyang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More granular data provided by insurance companies-Manyi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Collection data based on counties. Looking at individual fires within a zone - Sam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More variables # PCA-Francis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d2ded1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d2ded1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ec8b749a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ec8b749a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ec8b749a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ec8b749a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4d2ded1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4d2ded1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ec8b749a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ec8b749a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Wildfires and climate change are intertwined through a feedback loop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Wildfires release a lot of CO2 which fuel higher temperatures which in turn fuel more vicious fires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These natural disasters cause huge costs to residents and businesses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Wildfire growth is also causing uncertainty in insurance markets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2.1% INCREASE THIS YEAR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ebecb8d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ebecb8d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c8b749a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ec8b749a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Francis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The average cost of prescribed natural fire (PNF) is $103.68 per acre burned. The variability in (PNF) ranking is high, ranging from least expensive in some Regions to the most costly in others. (USDA)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One of the critical variables in our wildfire analysis is called prescribed burn. So how does this prescribed burn work? </a:t>
            </a: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Basically,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ec8b749a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ec8b749a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c8b749a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c8b749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c8b749a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c8b749a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Guass-Markov theorem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5-assumptions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rain cause more fire? It depends.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Volatility in conditions, from rains to extreme drought, can prime the land for fire.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ec8b749a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ec8b749a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 </a:t>
            </a:r>
            <a:r>
              <a:rPr lang="en"/>
              <a:t>granger</a:t>
            </a:r>
            <a:r>
              <a:rPr lang="en"/>
              <a:t> causality test to show the prescribed burns influence the fires..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 grangerteat() is </a:t>
            </a:r>
            <a:r>
              <a:rPr lang="en"/>
              <a:t>significant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ri.org/blog/2019/03/california-made-headlines-5-other-us-states-also-broke-wildfire-records-2018" TargetMode="External"/><Relationship Id="rId4" Type="http://schemas.openxmlformats.org/officeDocument/2006/relationships/hyperlink" Target="https://arstechnica.com/science/2020/01/why-isnt-california-using-more-prescribed-burns-to-reduce-fire-risk/" TargetMode="External"/><Relationship Id="rId10" Type="http://schemas.openxmlformats.org/officeDocument/2006/relationships/hyperlink" Target="https://www.usfa.fema.gov/data/statistics/#tab-4" TargetMode="External"/><Relationship Id="rId9" Type="http://schemas.openxmlformats.org/officeDocument/2006/relationships/hyperlink" Target="https://www.deseret.com/2018/8/18/20651507/utah-2018-wildfires-destroy-the-most-structures-in-past-15-years" TargetMode="External"/><Relationship Id="rId5" Type="http://schemas.openxmlformats.org/officeDocument/2006/relationships/hyperlink" Target="https://www.ncdc.noaa.gov/cag/statewide/time-series/4/pcp/all/1/2002-2007?base_prd=true&amp;begbaseyear=1901&amp;endbaseyear=2000" TargetMode="External"/><Relationship Id="rId6" Type="http://schemas.openxmlformats.org/officeDocument/2006/relationships/hyperlink" Target="https://www.ncdc.noaa.gov/cag/national/time-series" TargetMode="External"/><Relationship Id="rId7" Type="http://schemas.openxmlformats.org/officeDocument/2006/relationships/hyperlink" Target="https://www.iii.org/fact-statistic/facts-statistics-wildfires" TargetMode="External"/><Relationship Id="rId8" Type="http://schemas.openxmlformats.org/officeDocument/2006/relationships/hyperlink" Target="https://www.thebalance.com/wildfires-economic-impact-416076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heguardian.com/us-news/2019/sep/03/wildfires-drones-controlled-prescribed-burns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25" y="1035109"/>
            <a:ext cx="7136700" cy="18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Change and the Insurance Industry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28931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on American Wildfires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2249700" y="4474300"/>
            <a:ext cx="4644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Manyi : Shaoyang : Francis : Sam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Forecasts</a:t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1342750" y="14025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CALIFORNIA</a:t>
            </a:r>
            <a:endParaRPr sz="1400"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4492761" y="14025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OREGAN</a:t>
            </a:r>
            <a:endParaRPr sz="1400"/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6067763" y="1402525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NEVADA</a:t>
            </a:r>
            <a:endParaRPr sz="1400"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7642780" y="1423575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UTAH</a:t>
            </a:r>
            <a:endParaRPr sz="1400"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2985313" y="1423575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COLORADO</a:t>
            </a:r>
            <a:endParaRPr sz="1400"/>
          </a:p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50175" y="1827300"/>
            <a:ext cx="11457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States RX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COEFFICIENT:</a:t>
            </a:r>
            <a:endParaRPr sz="1400"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1526300" y="18891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-0.6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3267525" y="18891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-4.1</a:t>
            </a:r>
            <a:endParaRPr sz="1400"/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4704038" y="18891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-1.2</a:t>
            </a:r>
            <a:endParaRPr sz="1400"/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6324963" y="18891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-2.4</a:t>
            </a:r>
            <a:endParaRPr sz="1400"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7642775" y="1889113"/>
            <a:ext cx="9858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-2.7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2387725"/>
            <a:ext cx="85206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Interpretation of Coefficient</a:t>
            </a:r>
            <a:endParaRPr u="sng"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Reduction of Acres burned in Uncontrolled wildfires from a 1 Acre Prescribed burn</a:t>
            </a:r>
            <a:endParaRPr sz="1600"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790125" y="3810325"/>
            <a:ext cx="85206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Cost to burn 1 Acre in a prescribed burn: $108.13</a:t>
            </a:r>
            <a:endParaRPr sz="1600"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6265800" y="4223975"/>
            <a:ext cx="25665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solidFill>
                  <a:srgbClr val="000000"/>
                </a:solidFill>
              </a:rPr>
              <a:t>Source: Federal Fire Service</a:t>
            </a:r>
            <a:endParaRPr b="0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75" y="280925"/>
            <a:ext cx="7455600" cy="46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1574525" y="1331538"/>
            <a:ext cx="734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Causal inference Machine Learning to prove RxBurns effects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770000" y="1266325"/>
            <a:ext cx="551400" cy="5694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770000" y="2155400"/>
            <a:ext cx="551400" cy="5694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770000" y="3019400"/>
            <a:ext cx="551400" cy="5694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770000" y="3883400"/>
            <a:ext cx="551400" cy="5694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624500" y="1291400"/>
            <a:ext cx="84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1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624500" y="2155400"/>
            <a:ext cx="84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2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624500" y="3019400"/>
            <a:ext cx="84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3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624500" y="3883400"/>
            <a:ext cx="842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4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1574525" y="2218050"/>
            <a:ext cx="734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More granular data provided by insurance companies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1537775" y="2950400"/>
            <a:ext cx="742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Collection data based on counties. Looking at individual fires within a zone 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574525" y="3883400"/>
            <a:ext cx="7346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Reduce variable noise using Principal </a:t>
            </a:r>
            <a:r>
              <a:rPr lang="en"/>
              <a:t>Component</a:t>
            </a:r>
            <a:r>
              <a:rPr lang="en"/>
              <a:t>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12663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Privatization</a:t>
            </a:r>
            <a:r>
              <a:rPr lang="en" u="sng"/>
              <a:t> of Prescribed burns is highly lucrative in </a:t>
            </a:r>
            <a:r>
              <a:rPr lang="en" u="sng"/>
              <a:t>insurance</a:t>
            </a:r>
            <a:r>
              <a:rPr lang="en" u="sng"/>
              <a:t> reduction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311700" y="2378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Possible subsidy has potential to be provided to this industry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392250" y="35541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There is more work to be done on the strategy of these techniques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11700" y="2019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for Listening 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311700" y="2717825"/>
            <a:ext cx="89583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Fire Data</a:t>
            </a:r>
            <a:r>
              <a:rPr lang="en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https://www.wri.org/blog/2019/03/california-made-headlines-5-other-us-states-also-broke-wildfire-records-2018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https://arstechnica.com/science/2020/01/why-isnt-california-using-more-prescribed-burns-to-reduce-fire-risk/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https://www.ncdc.noaa.gov/cag/statewide/time-series/4/pcp/all/1/2002-2007?base_prd=true&amp;begbaseyear=1901&amp;endbaseyear=2000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https://www.ncdc.noaa.gov/cag/national/time-series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https://www.fs.fed.us/psw/publications/documents/psw_gtr173/psw_gtr173_06_cleaves.pdf</a:t>
            </a:r>
            <a:endParaRPr sz="11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1152425"/>
            <a:ext cx="85206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Insurance &amp; Costs:</a:t>
            </a:r>
            <a:endParaRPr b="0"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https://www.iii.org/fact-statistic/facts-statistics-wildfires</a:t>
            </a:r>
            <a:endParaRPr b="0"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https://www.thebalance.com/wildfires-economic-impact-4160764</a:t>
            </a:r>
            <a:endParaRPr b="0"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https://www.deseret.com/2018/8/18/20651507/utah-2018-wildfires-destroy-the-most-structures-in-past-15-years</a:t>
            </a:r>
            <a:endParaRPr b="0"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https://www.usfa.fema.gov/data/statistics/#tab-4</a:t>
            </a:r>
            <a:endParaRPr b="0"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Prompt: </a:t>
            </a:r>
            <a:r>
              <a:rPr b="1" lang="en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are businesses are </a:t>
            </a:r>
            <a:r>
              <a:rPr b="1" lang="en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affected</a:t>
            </a:r>
            <a:r>
              <a:rPr b="1" lang="en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by climate change?</a:t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Topic</a:t>
            </a:r>
            <a:r>
              <a:rPr b="1" lang="en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</a:t>
            </a:r>
            <a:r>
              <a:rPr b="1" lang="en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Wildfire forecasting and ROI of mitigation techniques</a:t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Why we chose: </a:t>
            </a:r>
            <a:r>
              <a:rPr b="1" lang="en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This new natural disaster is growing in tandem with climate change</a:t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Insight: </a:t>
            </a:r>
            <a:r>
              <a:rPr b="1" lang="en">
                <a:solidFill>
                  <a:srgbClr val="00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discovered an entirely new sector that could benefit business and society alike.</a:t>
            </a:r>
            <a:endParaRPr b="1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103975" y="1229700"/>
            <a:ext cx="83034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Trend: Increase of 183,000 acres per year across the U.S.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We estimate a 21% increase in average fires within 10 years</a:t>
            </a:r>
            <a:endParaRPr sz="1600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103975" y="1918350"/>
            <a:ext cx="8303400" cy="7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Wildfires cost California $400 Billion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 2018</a:t>
            </a:r>
            <a:endParaRPr sz="1600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03975" y="2571750"/>
            <a:ext cx="40458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Main Costs: 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 infrastructure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Destructions of homes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</a:t>
            </a:r>
            <a:r>
              <a:rPr lang="en" sz="1600"/>
              <a:t>irefighting costs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103975" y="3898950"/>
            <a:ext cx="43464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Our analytics are valuable to: Insurance companies, Homeowners, and At-risk businesses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250" y="2010900"/>
            <a:ext cx="4393925" cy="27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75" y="1641201"/>
            <a:ext cx="7912325" cy="11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75" y="400600"/>
            <a:ext cx="2323725" cy="9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75" y="3118450"/>
            <a:ext cx="8062164" cy="11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Prescribed Burns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300375"/>
            <a:ext cx="5355300" cy="3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</a:rPr>
              <a:t>Prescribed burns, also known as hazard reduction burning, backfire, swailing, or a burn-off, is a fire set intentionally for purposes of forest management, farming, prairie restoration or greenhouse gas abatement.</a:t>
            </a:r>
            <a:endParaRPr sz="14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</a:rPr>
              <a:t>Prescribed fires help reduce the catastrophic damage of wildfire on our lands and surrounding communities by safely reducing excessive amounts of brush, shrubs and trees.</a:t>
            </a:r>
            <a:endParaRPr sz="14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</a:rPr>
              <a:t>In 2018, California made plans to increase the amount of </a:t>
            </a: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prescribed burning</a:t>
            </a: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</a:rPr>
              <a:t>, “creating a culture where fire is a tool, not a threat”. Now, 125,000 acres of wildlands are intentionally burned each year in California.</a:t>
            </a:r>
            <a:endParaRPr sz="1400">
              <a:solidFill>
                <a:srgbClr val="12121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724" y="0"/>
            <a:ext cx="3108273" cy="20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725" y="2861350"/>
            <a:ext cx="3108275" cy="21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659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Season By State</a:t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548125" y="773300"/>
            <a:ext cx="12573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Colorado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616500" y="2623850"/>
            <a:ext cx="10941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Oregon</a:t>
            </a:r>
            <a:endParaRPr sz="1400"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4288525" y="791675"/>
            <a:ext cx="10941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Nevada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4249475" y="2623850"/>
            <a:ext cx="9429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Utah</a:t>
            </a:r>
            <a:endParaRPr sz="14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425" y="1147075"/>
            <a:ext cx="2929552" cy="1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425" y="2997625"/>
            <a:ext cx="3025999" cy="167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0" y="2997625"/>
            <a:ext cx="3026000" cy="16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00" y="1147075"/>
            <a:ext cx="3026000" cy="14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572000" y="4686513"/>
            <a:ext cx="3784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Source: GFW Fires.</a:t>
            </a:r>
            <a:endParaRPr b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5950" y="4686525"/>
            <a:ext cx="2673451" cy="2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58022" t="0"/>
          <a:stretch/>
        </p:blipFill>
        <p:spPr>
          <a:xfrm>
            <a:off x="248300" y="2087125"/>
            <a:ext cx="3710550" cy="8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41978" r="0" t="0"/>
          <a:stretch/>
        </p:blipFill>
        <p:spPr>
          <a:xfrm>
            <a:off x="3958850" y="1353700"/>
            <a:ext cx="5128651" cy="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491925" y="1247775"/>
            <a:ext cx="3671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pen Sans"/>
                <a:ea typeface="Open Sans"/>
                <a:cs typeface="Open Sans"/>
                <a:sym typeface="Open Sans"/>
              </a:rPr>
              <a:t>2017-2018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32300" l="0" r="0" t="23037"/>
          <a:stretch/>
        </p:blipFill>
        <p:spPr>
          <a:xfrm>
            <a:off x="3958850" y="2002975"/>
            <a:ext cx="5013325" cy="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6115575" y="2995250"/>
            <a:ext cx="2856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Weather data from the year pre-fire season making our model predictive.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xhaustive subsets searching method.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256788" y="2910075"/>
            <a:ext cx="1186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866625" y="3209750"/>
            <a:ext cx="15321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Temperatures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06538" y="3987175"/>
            <a:ext cx="21819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Previous Years fires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687675" y="4379725"/>
            <a:ext cx="2019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Prescribed Burns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2541725" y="3577863"/>
            <a:ext cx="2181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Palmer Drought Index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2917975" y="2845550"/>
            <a:ext cx="1429425" cy="244814"/>
          </a:xfrm>
          <a:custGeom>
            <a:rect b="b" l="l" r="r" t="t"/>
            <a:pathLst>
              <a:path extrusionOk="0" h="13235" w="57177">
                <a:moveTo>
                  <a:pt x="0" y="0"/>
                </a:moveTo>
                <a:cubicBezTo>
                  <a:pt x="1303" y="1873"/>
                  <a:pt x="2851" y="9122"/>
                  <a:pt x="7819" y="11240"/>
                </a:cubicBezTo>
                <a:cubicBezTo>
                  <a:pt x="12787" y="13358"/>
                  <a:pt x="22887" y="12543"/>
                  <a:pt x="29810" y="12706"/>
                </a:cubicBezTo>
                <a:cubicBezTo>
                  <a:pt x="36733" y="12869"/>
                  <a:pt x="44797" y="14009"/>
                  <a:pt x="49358" y="12217"/>
                </a:cubicBezTo>
                <a:cubicBezTo>
                  <a:pt x="53919" y="10425"/>
                  <a:pt x="55874" y="3665"/>
                  <a:pt x="57177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1" name="Google Shape;131;p19"/>
          <p:cNvSpPr/>
          <p:nvPr/>
        </p:nvSpPr>
        <p:spPr>
          <a:xfrm>
            <a:off x="2525400" y="2813752"/>
            <a:ext cx="2181874" cy="614402"/>
          </a:xfrm>
          <a:custGeom>
            <a:rect b="b" l="l" r="r" t="t"/>
            <a:pathLst>
              <a:path extrusionOk="0" h="13235" w="57177">
                <a:moveTo>
                  <a:pt x="0" y="0"/>
                </a:moveTo>
                <a:cubicBezTo>
                  <a:pt x="1303" y="1873"/>
                  <a:pt x="2851" y="9122"/>
                  <a:pt x="7819" y="11240"/>
                </a:cubicBezTo>
                <a:cubicBezTo>
                  <a:pt x="12787" y="13358"/>
                  <a:pt x="22887" y="12543"/>
                  <a:pt x="29810" y="12706"/>
                </a:cubicBezTo>
                <a:cubicBezTo>
                  <a:pt x="36733" y="12869"/>
                  <a:pt x="44797" y="14009"/>
                  <a:pt x="49358" y="12217"/>
                </a:cubicBezTo>
                <a:cubicBezTo>
                  <a:pt x="53919" y="10425"/>
                  <a:pt x="55874" y="3665"/>
                  <a:pt x="57177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2" name="Google Shape;132;p19"/>
          <p:cNvSpPr/>
          <p:nvPr/>
        </p:nvSpPr>
        <p:spPr>
          <a:xfrm>
            <a:off x="1842225" y="2813751"/>
            <a:ext cx="3710501" cy="1396160"/>
          </a:xfrm>
          <a:custGeom>
            <a:rect b="b" l="l" r="r" t="t"/>
            <a:pathLst>
              <a:path extrusionOk="0" h="13235" w="57177">
                <a:moveTo>
                  <a:pt x="0" y="0"/>
                </a:moveTo>
                <a:cubicBezTo>
                  <a:pt x="1303" y="1873"/>
                  <a:pt x="2851" y="9122"/>
                  <a:pt x="7819" y="11240"/>
                </a:cubicBezTo>
                <a:cubicBezTo>
                  <a:pt x="12787" y="13358"/>
                  <a:pt x="22887" y="12543"/>
                  <a:pt x="29810" y="12706"/>
                </a:cubicBezTo>
                <a:cubicBezTo>
                  <a:pt x="36733" y="12869"/>
                  <a:pt x="44797" y="14009"/>
                  <a:pt x="49358" y="12217"/>
                </a:cubicBezTo>
                <a:cubicBezTo>
                  <a:pt x="53919" y="10425"/>
                  <a:pt x="55874" y="3665"/>
                  <a:pt x="57177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3" name="Google Shape;133;p19"/>
          <p:cNvSpPr/>
          <p:nvPr/>
        </p:nvSpPr>
        <p:spPr>
          <a:xfrm>
            <a:off x="1382325" y="2845550"/>
            <a:ext cx="4544857" cy="1775111"/>
          </a:xfrm>
          <a:custGeom>
            <a:rect b="b" l="l" r="r" t="t"/>
            <a:pathLst>
              <a:path extrusionOk="0" h="13235" w="57177">
                <a:moveTo>
                  <a:pt x="0" y="0"/>
                </a:moveTo>
                <a:cubicBezTo>
                  <a:pt x="1303" y="1873"/>
                  <a:pt x="2851" y="9122"/>
                  <a:pt x="7819" y="11240"/>
                </a:cubicBezTo>
                <a:cubicBezTo>
                  <a:pt x="12787" y="13358"/>
                  <a:pt x="22887" y="12543"/>
                  <a:pt x="29810" y="12706"/>
                </a:cubicBezTo>
                <a:cubicBezTo>
                  <a:pt x="36733" y="12869"/>
                  <a:pt x="44797" y="14009"/>
                  <a:pt x="49358" y="12217"/>
                </a:cubicBezTo>
                <a:cubicBezTo>
                  <a:pt x="53919" y="10425"/>
                  <a:pt x="55874" y="3665"/>
                  <a:pt x="57177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4" name="Google Shape;134;p19"/>
          <p:cNvSpPr/>
          <p:nvPr/>
        </p:nvSpPr>
        <p:spPr>
          <a:xfrm>
            <a:off x="2276450" y="2814075"/>
            <a:ext cx="2856563" cy="995834"/>
          </a:xfrm>
          <a:custGeom>
            <a:rect b="b" l="l" r="r" t="t"/>
            <a:pathLst>
              <a:path extrusionOk="0" h="13235" w="57177">
                <a:moveTo>
                  <a:pt x="0" y="0"/>
                </a:moveTo>
                <a:cubicBezTo>
                  <a:pt x="1303" y="1873"/>
                  <a:pt x="2851" y="9122"/>
                  <a:pt x="7819" y="11240"/>
                </a:cubicBezTo>
                <a:cubicBezTo>
                  <a:pt x="12787" y="13358"/>
                  <a:pt x="22887" y="12543"/>
                  <a:pt x="29810" y="12706"/>
                </a:cubicBezTo>
                <a:cubicBezTo>
                  <a:pt x="36733" y="12869"/>
                  <a:pt x="44797" y="14009"/>
                  <a:pt x="49358" y="12217"/>
                </a:cubicBezTo>
                <a:cubicBezTo>
                  <a:pt x="53919" y="10425"/>
                  <a:pt x="55874" y="3665"/>
                  <a:pt x="57177" y="19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2400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038013"/>
            <a:ext cx="8520600" cy="1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Vector </a:t>
            </a:r>
            <a:r>
              <a:rPr lang="en" u="sng"/>
              <a:t>Autoregressive</a:t>
            </a:r>
            <a:r>
              <a:rPr lang="en" u="sng"/>
              <a:t> Model (VAR)</a:t>
            </a:r>
            <a:endParaRPr u="sng"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time series forecasting tool that uses past data of many variables to predict future outcomes</a:t>
            </a:r>
            <a:endParaRPr sz="1600"/>
          </a:p>
        </p:txBody>
      </p:sp>
      <p:sp>
        <p:nvSpPr>
          <p:cNvPr id="141" name="Google Shape;141;p20"/>
          <p:cNvSpPr txBox="1"/>
          <p:nvPr/>
        </p:nvSpPr>
        <p:spPr>
          <a:xfrm>
            <a:off x="622050" y="2172675"/>
            <a:ext cx="19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Utah: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0" y="2473875"/>
            <a:ext cx="7716000" cy="4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2872663"/>
            <a:ext cx="8520600" cy="1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Granger </a:t>
            </a:r>
            <a:r>
              <a:rPr lang="en" u="sng"/>
              <a:t>Causality</a:t>
            </a:r>
            <a:endParaRPr u="sng"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 statistical test to check the direction of causality between two factors</a:t>
            </a:r>
            <a:endParaRPr sz="1600"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3777913"/>
            <a:ext cx="8520600" cy="14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Cross Validation</a:t>
            </a:r>
            <a:endParaRPr u="sng"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Re-Estimating the model with the systematic removal of data points to check for overfitting</a:t>
            </a:r>
            <a:endParaRPr sz="1600"/>
          </a:p>
        </p:txBody>
      </p:sp>
      <p:sp>
        <p:nvSpPr>
          <p:cNvPr id="145" name="Google Shape;145;p20"/>
          <p:cNvSpPr txBox="1"/>
          <p:nvPr/>
        </p:nvSpPr>
        <p:spPr>
          <a:xfrm>
            <a:off x="1728825" y="2554300"/>
            <a:ext cx="1465800" cy="3012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133600"/>
            <a:ext cx="3043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261050" y="754000"/>
            <a:ext cx="2277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Example Colorado: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139325" y="1177700"/>
            <a:ext cx="5545500" cy="3751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291200" y="1239225"/>
            <a:ext cx="2217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Regression Table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144538" y="2473250"/>
            <a:ext cx="163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rescribed burn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4144550" y="2828500"/>
            <a:ext cx="2150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Temperature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144550" y="3278250"/>
            <a:ext cx="88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834200" y="1177700"/>
            <a:ext cx="27300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From all-subsets regressions and granger test, find the main causality of wildfire in Colorado: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rescribed burns significantly decrease the acres ruined.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Temperatures of winter and spring affect the wildfire next year.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Rain could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strongly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decrease the wildfire next year.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203025" y="1737550"/>
            <a:ext cx="3941526" cy="310462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1"/>
          <p:cNvSpPr/>
          <p:nvPr/>
        </p:nvSpPr>
        <p:spPr>
          <a:xfrm>
            <a:off x="889475" y="2602150"/>
            <a:ext cx="560700" cy="16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176200" y="4205675"/>
            <a:ext cx="447000" cy="16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2353425" y="4365875"/>
            <a:ext cx="643800" cy="16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